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9" r:id="rId3"/>
    <p:sldId id="302" r:id="rId4"/>
    <p:sldId id="300" r:id="rId5"/>
    <p:sldId id="301" r:id="rId6"/>
    <p:sldId id="296" r:id="rId7"/>
    <p:sldId id="297" r:id="rId8"/>
    <p:sldId id="294" r:id="rId9"/>
    <p:sldId id="281" r:id="rId10"/>
    <p:sldId id="285" r:id="rId11"/>
    <p:sldId id="286" r:id="rId12"/>
    <p:sldId id="284" r:id="rId13"/>
    <p:sldId id="283" r:id="rId14"/>
    <p:sldId id="290" r:id="rId15"/>
    <p:sldId id="292" r:id="rId16"/>
    <p:sldId id="275" r:id="rId17"/>
    <p:sldId id="267" r:id="rId18"/>
    <p:sldId id="279" r:id="rId19"/>
    <p:sldId id="280" r:id="rId20"/>
    <p:sldId id="264" r:id="rId21"/>
    <p:sldId id="263" r:id="rId22"/>
    <p:sldId id="265" r:id="rId23"/>
    <p:sldId id="271" r:id="rId24"/>
    <p:sldId id="298" r:id="rId25"/>
    <p:sldId id="273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AFA"/>
    <a:srgbClr val="E1FEFF"/>
    <a:srgbClr val="FFD3D3"/>
    <a:srgbClr val="FBE5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37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Sheet1!$B$2:$B$25</c:f>
              <c:numCache>
                <c:formatCode>0</c:formatCode>
                <c:ptCount val="24"/>
                <c:pt idx="0">
                  <c:v>10000</c:v>
                </c:pt>
                <c:pt idx="1">
                  <c:v>11423.041014091059</c:v>
                </c:pt>
                <c:pt idx="2">
                  <c:v>12643.577455403587</c:v>
                </c:pt>
                <c:pt idx="3">
                  <c:v>13690.426555198068</c:v>
                </c:pt>
                <c:pt idx="4">
                  <c:v>14588.304734535364</c:v>
                </c:pt>
                <c:pt idx="5">
                  <c:v>15358.411166387223</c:v>
                </c:pt>
                <c:pt idx="6">
                  <c:v>16018.928294465029</c:v>
                </c:pt>
                <c:pt idx="7">
                  <c:v>16585.451126166401</c:v>
                </c:pt>
                <c:pt idx="8">
                  <c:v>17071.355435374764</c:v>
                </c:pt>
                <c:pt idx="9">
                  <c:v>17488.113568490422</c:v>
                </c:pt>
                <c:pt idx="10">
                  <c:v>17845.565309968119</c:v>
                </c:pt>
                <c:pt idx="11">
                  <c:v>18152.150202577712</c:v>
                </c:pt>
                <c:pt idx="12">
                  <c:v>18415.10680753889</c:v>
                </c:pt>
                <c:pt idx="13">
                  <c:v>18640.643609121478</c:v>
                </c:pt>
                <c:pt idx="14">
                  <c:v>18834.085598820173</c:v>
                </c:pt>
                <c:pt idx="15">
                  <c:v>19000.000000000004</c:v>
                </c:pt>
                <c:pt idx="16">
                  <c:v>19142.30410140911</c:v>
                </c:pt>
                <c:pt idx="17">
                  <c:v>19264.357745540361</c:v>
                </c:pt>
                <c:pt idx="18">
                  <c:v>19369.04265551981</c:v>
                </c:pt>
                <c:pt idx="19">
                  <c:v>19458.830473453538</c:v>
                </c:pt>
                <c:pt idx="20">
                  <c:v>19535.841116638723</c:v>
                </c:pt>
                <c:pt idx="21">
                  <c:v>19601.892829446504</c:v>
                </c:pt>
                <c:pt idx="22">
                  <c:v>19658.545112616641</c:v>
                </c:pt>
                <c:pt idx="23">
                  <c:v>19707.135543537479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41-4062-9F76-AA50C7DF2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22271"/>
        <c:axId val="349015615"/>
      </c:scatterChart>
      <c:valAx>
        <c:axId val="34902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Tick (ms)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15615"/>
        <c:crosses val="autoZero"/>
        <c:crossBetween val="midCat"/>
      </c:valAx>
      <c:valAx>
        <c:axId val="349015615"/>
        <c:scaling>
          <c:orientation val="minMax"/>
          <c:max val="2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22271"/>
        <c:crosses val="autoZero"/>
        <c:crossBetween val="midCat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0180-A97F-43EA-BCD4-B0DCDF031329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01F6-FAB1-4CED-ABE3-61E7DE7E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E2919-3A2E-495D-AC46-04E6466E55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E8E4-35D5-C936-30C3-CD3B8062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C757-5606-2754-15F9-498A137BF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FD062-E0A7-BBCB-44F4-F6F137BA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26439-096A-44F7-39EE-5C081B0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6BDE-0E7B-DF4D-D2EF-9EC083E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6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9B041-FA34-C6A7-0600-62EC4181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407B7-9031-BB1E-2622-70C5B5725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E3BD0-59B8-77E2-3625-CB075481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A5858-55E7-32ED-713A-8AD36989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95A11-E0EE-1C26-8B85-16F1A93D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4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088B5-CA57-A1DF-DCC0-029A0118D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6C4D9B-7347-8E41-3C66-068783E6A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042C2-03FC-79C9-802C-02C6964C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F8FCE-7E16-8962-9508-E5890A2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C7CD8-C212-EC56-9E8D-66754124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4D22-AFA2-5B99-4629-05EBC7D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EAF68-BB5D-70FA-321B-1736EC3C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5760-B4FA-B380-A93A-1E0F5A60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07B67-962D-4623-60EC-DE06B11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8FF8-9574-BEB3-B986-BBBEB9D5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5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24ED-437F-901C-A6B3-6A073C19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04538-3F98-9DAA-19DF-3FF9DCAD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98DDB-4A0A-C0A7-937E-ACF93618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0C96B-7BBA-910D-05F0-50EC4A7E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82B96-A318-C997-21D3-FDF1AA70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4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19C3-9B05-A15C-7CB5-11865E12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81BCF-C86C-92C7-C482-388B75FD6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F41CF-1013-4E63-1FAF-AE074E46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5124B-3C1E-4796-3146-BE9B5DA1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4080C-915F-ABD7-7E60-DDACFEAB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224BC-6469-F240-85CC-92B410B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F0E6-89BF-0BF9-1D06-C5C5FD30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A68E7-2532-C8BA-1E56-1647D00E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23DA-4CB1-615E-2F6F-A33B77666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874F52-A0FF-4D23-8D23-BEBB50674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615EC-58F7-143C-6310-AFE2694DC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195A2-BE2D-8E64-A8B0-8D282D1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28F122-8DC1-FF4A-229E-8EB2436F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6FC683-1DA3-53FF-AE23-88E73E34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7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70E62-AC45-CDA9-90E1-78E13563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A35D82-68A6-E386-24EF-0A703AAF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68367-E1A0-19AC-B89D-1BD85872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B2AA-91A2-92F1-E326-B281E39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F9FB40-3AA8-9D7F-7E49-28F22985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CA308-6CAB-EEB2-1173-D8080A19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A5CB2-9156-5229-A269-9FEFE481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2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183E3-350E-69EA-5ADE-CEBD6500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43EB2-5554-6A57-1615-8ED0E5E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040D6-7D8D-370E-BB14-1ACE35A10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03038-4CC2-7B62-8CE6-7788D6B6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185DF6-3D72-E331-B087-F14184E2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37E3-4299-09B3-BEA2-39EA18A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B8F1-DFBE-1A34-EDBE-886B369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70501-BC05-8C3B-B41E-1765F1FDD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8A12B-4934-FFD4-00BB-7F37BD9DA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24BE7-8187-4D1E-064A-4234E49F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743D-E7DF-6E29-1EEF-3D16159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FA928-C984-7FE1-D5D5-466796A6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1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0000">
              <a:srgbClr val="F6FAFA"/>
            </a:gs>
            <a:gs pos="100000">
              <a:srgbClr val="E1FEFF">
                <a:alpha val="270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E04E81-2B4D-9BF8-45FB-9D4EB3FC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23DF5-94C6-588C-98DE-19757D72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01E1-EA31-0D13-880C-0F95FBD9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CC931-95B2-72AA-D2F8-ED10AD039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5B21-2EB4-D2B2-90F0-DD38BBC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ev/" TargetMode="External"/><Relationship Id="rId2" Type="http://schemas.openxmlformats.org/officeDocument/2006/relationships/hyperlink" Target="https://github.com/hndada/go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bite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35A6-1BAD-0B39-63B3-898A599AF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gosu</a:t>
            </a:r>
            <a:r>
              <a:rPr lang="en-US" altLang="ko-KR" dirty="0"/>
              <a:t>-presentation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F8A06-0A09-6039-91E7-1FF55708A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Helpful figures for understanding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2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Note Type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9FA15-1922-94AC-EE7C-C91818E6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9" y="4559299"/>
            <a:ext cx="1219200" cy="6096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EDBFD-56E1-10D7-D727-E62BFD213819}"/>
              </a:ext>
            </a:extLst>
          </p:cNvPr>
          <p:cNvGrpSpPr/>
          <p:nvPr/>
        </p:nvGrpSpPr>
        <p:grpSpPr>
          <a:xfrm>
            <a:off x="6195483" y="1570292"/>
            <a:ext cx="1957916" cy="3658110"/>
            <a:chOff x="4912614" y="1447524"/>
            <a:chExt cx="2440856" cy="36581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12E9CE-C622-133A-4DBF-688B57FE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2666894"/>
              <a:ext cx="2438740" cy="12193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FBF066-E239-4AD9-AF82-53C821D7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614" y="3886264"/>
              <a:ext cx="2438739" cy="12193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DCA2C4-0FB5-B21E-6092-6DE5FE87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1447524"/>
              <a:ext cx="2438740" cy="121937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F1BF9C-A9EC-3802-FE81-25CF2D8CDE85}"/>
              </a:ext>
            </a:extLst>
          </p:cNvPr>
          <p:cNvSpPr txBox="1"/>
          <p:nvPr/>
        </p:nvSpPr>
        <p:spPr>
          <a:xfrm>
            <a:off x="2596622" y="5342740"/>
            <a:ext cx="146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98F9A-B1FC-D478-FB6A-C618D5F307B5}"/>
              </a:ext>
            </a:extLst>
          </p:cNvPr>
          <p:cNvSpPr txBox="1"/>
          <p:nvPr/>
        </p:nvSpPr>
        <p:spPr>
          <a:xfrm>
            <a:off x="6656463" y="5342740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Long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DDC16-99D5-0F50-C1B6-825036F7221A}"/>
              </a:ext>
            </a:extLst>
          </p:cNvPr>
          <p:cNvSpPr txBox="1"/>
          <p:nvPr/>
        </p:nvSpPr>
        <p:spPr>
          <a:xfrm>
            <a:off x="9180409" y="4559299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</a:t>
            </a:r>
            <a:endParaRPr lang="ko-KR" alt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48ACC-F196-23DE-E650-D803C24BD039}"/>
              </a:ext>
            </a:extLst>
          </p:cNvPr>
          <p:cNvSpPr txBox="1"/>
          <p:nvPr/>
        </p:nvSpPr>
        <p:spPr>
          <a:xfrm>
            <a:off x="9192431" y="3064795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Body</a:t>
            </a:r>
            <a:endParaRPr lang="ko-KR" altLang="en-US"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180A6F-6D2A-B5DA-15AC-1A99233BF561}"/>
              </a:ext>
            </a:extLst>
          </p:cNvPr>
          <p:cNvSpPr txBox="1"/>
          <p:nvPr/>
        </p:nvSpPr>
        <p:spPr>
          <a:xfrm>
            <a:off x="9331988" y="1570292"/>
            <a:ext cx="750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Tail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123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F6196AF-8361-6213-E095-367891CA5B39}"/>
              </a:ext>
            </a:extLst>
          </p:cNvPr>
          <p:cNvSpPr/>
          <p:nvPr/>
        </p:nvSpPr>
        <p:spPr>
          <a:xfrm>
            <a:off x="538817" y="1719485"/>
            <a:ext cx="11114366" cy="72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8B1B-57AE-15E7-E0C6-7E0F9E52763F}"/>
              </a:ext>
            </a:extLst>
          </p:cNvPr>
          <p:cNvSpPr/>
          <p:nvPr/>
        </p:nvSpPr>
        <p:spPr>
          <a:xfrm>
            <a:off x="538817" y="1899102"/>
            <a:ext cx="11114366" cy="3023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Judgment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9DA3D-C28D-CDBD-7638-9C15BFC93E35}"/>
              </a:ext>
            </a:extLst>
          </p:cNvPr>
          <p:cNvSpPr/>
          <p:nvPr/>
        </p:nvSpPr>
        <p:spPr>
          <a:xfrm>
            <a:off x="1955920" y="1898948"/>
            <a:ext cx="8280160" cy="30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C9849-108B-2FAF-7C0D-31F8CC696880}"/>
              </a:ext>
            </a:extLst>
          </p:cNvPr>
          <p:cNvSpPr/>
          <p:nvPr/>
        </p:nvSpPr>
        <p:spPr>
          <a:xfrm>
            <a:off x="3355689" y="1900460"/>
            <a:ext cx="5480622" cy="3023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14482-1A1D-B330-660B-47C36BE40CE2}"/>
              </a:ext>
            </a:extLst>
          </p:cNvPr>
          <p:cNvSpPr/>
          <p:nvPr/>
        </p:nvSpPr>
        <p:spPr>
          <a:xfrm>
            <a:off x="4707788" y="1900460"/>
            <a:ext cx="2776424" cy="3023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D15C-BFCC-BED2-F1FF-1D077FFABFE7}"/>
              </a:ext>
            </a:extLst>
          </p:cNvPr>
          <p:cNvSpPr txBox="1"/>
          <p:nvPr/>
        </p:nvSpPr>
        <p:spPr>
          <a:xfrm>
            <a:off x="1659538" y="2531683"/>
            <a:ext cx="5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8A48-F8F1-83A6-37CB-7645EE410680}"/>
              </a:ext>
            </a:extLst>
          </p:cNvPr>
          <p:cNvSpPr txBox="1"/>
          <p:nvPr/>
        </p:nvSpPr>
        <p:spPr>
          <a:xfrm>
            <a:off x="9920862" y="2488951"/>
            <a:ext cx="6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Late</a:t>
            </a:r>
            <a:endParaRPr lang="ko-KR" altLang="en-US" dirty="0"/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F514D3A-5E80-CBB6-A02E-B05FFF0870EC}"/>
              </a:ext>
            </a:extLst>
          </p:cNvPr>
          <p:cNvGrpSpPr/>
          <p:nvPr/>
        </p:nvGrpSpPr>
        <p:grpSpPr>
          <a:xfrm>
            <a:off x="769635" y="3975331"/>
            <a:ext cx="1960453" cy="2438740"/>
            <a:chOff x="6147693" y="3268946"/>
            <a:chExt cx="1960453" cy="24387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C75CC4-D249-F6E6-AC7D-80A81832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693" y="4488316"/>
              <a:ext cx="1956218" cy="12193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96417A-6ED5-37E4-012E-5D07D285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927" y="3268946"/>
              <a:ext cx="1956219" cy="121937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7EB1EA-BAD1-2C9B-185E-77ABAA7F5B06}"/>
              </a:ext>
            </a:extLst>
          </p:cNvPr>
          <p:cNvSpPr/>
          <p:nvPr/>
        </p:nvSpPr>
        <p:spPr>
          <a:xfrm>
            <a:off x="5649214" y="1897637"/>
            <a:ext cx="893570" cy="302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7FDCC-0387-E0F1-96DE-98DDB6734D78}"/>
              </a:ext>
            </a:extLst>
          </p:cNvPr>
          <p:cNvSpPr/>
          <p:nvPr/>
        </p:nvSpPr>
        <p:spPr>
          <a:xfrm>
            <a:off x="6073905" y="1653736"/>
            <a:ext cx="44189" cy="8556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내용 개체 틀 4" descr="텍스트, 플레이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E35C07E8-0031-8F9E-0F34-375CE924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225" y="1039828"/>
            <a:ext cx="1004972" cy="799732"/>
          </a:xfr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B19CC17-E233-5A8E-9390-B13E825D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2" y="769785"/>
            <a:ext cx="1599464" cy="9271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C9CC1FA-F95D-0CEE-8901-5B229C8AA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3" y="943555"/>
            <a:ext cx="1464996" cy="8492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2EC4423-1CFC-6116-B7B7-BBC57E439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66" y="792361"/>
            <a:ext cx="1330528" cy="644032"/>
          </a:xfrm>
          <a:prstGeom prst="rect">
            <a:avLst/>
          </a:prstGeom>
        </p:spPr>
      </p:pic>
      <p:pic>
        <p:nvPicPr>
          <p:cNvPr id="63" name="그림 6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7D8D39E-2AE3-F433-0C46-0B91DAA93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25" y="1108644"/>
            <a:ext cx="1280986" cy="70065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6DF2B594-9C04-3B4D-540D-B91121B1B39F}"/>
              </a:ext>
            </a:extLst>
          </p:cNvPr>
          <p:cNvSpPr txBox="1"/>
          <p:nvPr/>
        </p:nvSpPr>
        <p:spPr>
          <a:xfrm>
            <a:off x="2887951" y="5655713"/>
            <a:ext cx="218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Head: Press</a:t>
            </a:r>
            <a:endParaRPr lang="ko-KR" altLang="en-US" sz="2800" b="1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2AAE9DB-57E7-858E-3D7B-A7F695F553B5}"/>
              </a:ext>
            </a:extLst>
          </p:cNvPr>
          <p:cNvSpPr txBox="1"/>
          <p:nvPr/>
        </p:nvSpPr>
        <p:spPr>
          <a:xfrm>
            <a:off x="2887951" y="4011562"/>
            <a:ext cx="711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Tail: Release</a:t>
            </a:r>
            <a:endParaRPr lang="ko-KR" altLang="en-US" sz="2800" b="1" dirty="0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1FDEC77D-8187-81C6-AA9C-A2C76C86C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" y="3054507"/>
            <a:ext cx="1808898" cy="6096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A33C0C12-EE03-F55E-0F64-02A4F9A72456}"/>
              </a:ext>
            </a:extLst>
          </p:cNvPr>
          <p:cNvSpPr txBox="1"/>
          <p:nvPr/>
        </p:nvSpPr>
        <p:spPr>
          <a:xfrm>
            <a:off x="2852167" y="3041377"/>
            <a:ext cx="395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Normal: Press the key</a:t>
            </a:r>
            <a:endParaRPr lang="ko-KR" altLang="en-US" sz="2800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98FB205-A1E8-231B-CA55-F6575AA77A1E}"/>
              </a:ext>
            </a:extLst>
          </p:cNvPr>
          <p:cNvSpPr txBox="1"/>
          <p:nvPr/>
        </p:nvSpPr>
        <p:spPr>
          <a:xfrm>
            <a:off x="2887951" y="4833637"/>
            <a:ext cx="616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Body: Keep pressing (no extra score)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181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(1)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61244" y="2397440"/>
            <a:ext cx="3639874" cy="4769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264910" y="2037758"/>
            <a:ext cx="3634292" cy="163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3" y="5423178"/>
            <a:ext cx="3703769" cy="7370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7146975" y="1097429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Notes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751739" y="6244225"/>
            <a:ext cx="6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Keys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4276063" y="107637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3878075" y="62488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Combo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6826805" y="6244225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Judgment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5429088" y="4296421"/>
            <a:ext cx="1397717" cy="4364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FD80D6-0FC5-58C7-4AC7-57BCD5B2796C}"/>
              </a:ext>
            </a:extLst>
          </p:cNvPr>
          <p:cNvCxnSpPr>
            <a:cxnSpLocks/>
            <a:stCxn id="27" idx="0"/>
            <a:endCxn id="4" idx="2"/>
          </p:cNvCxnSpPr>
          <p:nvPr/>
        </p:nvCxnSpPr>
        <p:spPr>
          <a:xfrm flipH="1" flipV="1">
            <a:off x="6127947" y="4732867"/>
            <a:ext cx="1695530" cy="151135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36707-F150-57B7-4D22-F84B01F81BE9}"/>
              </a:ext>
            </a:extLst>
          </p:cNvPr>
          <p:cNvSpPr/>
          <p:nvPr/>
        </p:nvSpPr>
        <p:spPr>
          <a:xfrm>
            <a:off x="5628910" y="3053884"/>
            <a:ext cx="1110555" cy="5522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CC91791-4504-E432-F33D-7A913D34965E}"/>
              </a:ext>
            </a:extLst>
          </p:cNvPr>
          <p:cNvCxnSpPr>
            <a:cxnSpLocks/>
          </p:cNvCxnSpPr>
          <p:nvPr/>
        </p:nvCxnSpPr>
        <p:spPr>
          <a:xfrm flipV="1">
            <a:off x="6104358" y="6188645"/>
            <a:ext cx="1" cy="16573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05F608-626A-128E-B45C-8BF8F645307E}"/>
              </a:ext>
            </a:extLst>
          </p:cNvPr>
          <p:cNvCxnSpPr>
            <a:cxnSpLocks/>
            <a:stCxn id="24" idx="0"/>
            <a:endCxn id="10" idx="2"/>
          </p:cNvCxnSpPr>
          <p:nvPr/>
        </p:nvCxnSpPr>
        <p:spPr>
          <a:xfrm flipV="1">
            <a:off x="4365549" y="3606110"/>
            <a:ext cx="1818639" cy="264274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9EE233-038F-674C-7642-9EFF1F1952BD}"/>
              </a:ext>
            </a:extLst>
          </p:cNvPr>
          <p:cNvCxnSpPr>
            <a:cxnSpLocks/>
          </p:cNvCxnSpPr>
          <p:nvPr/>
        </p:nvCxnSpPr>
        <p:spPr>
          <a:xfrm>
            <a:off x="4550337" y="1432358"/>
            <a:ext cx="351863" cy="5957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8D508E5-5670-8F5B-BA27-994A5D74269A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 flipH="1">
            <a:off x="6081181" y="1466761"/>
            <a:ext cx="1482223" cy="9306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(2)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06935" y="1454296"/>
            <a:ext cx="8150243" cy="467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428371" y="1500260"/>
            <a:ext cx="3363530" cy="45525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00260"/>
            <a:ext cx="1314452" cy="13326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3031067" y="5720805"/>
            <a:ext cx="6167970" cy="40957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4" y="5423178"/>
            <a:ext cx="3693316" cy="20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4274626" y="63377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70C0"/>
                </a:solidFill>
              </a:rPr>
              <a:t>Hint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6241597" y="6172608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Meter</a:t>
            </a:r>
          </a:p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(shows timing error)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2556" y="1970168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7108245" y="100563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Stage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8201027" y="1012364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Score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8236722" y="1502421"/>
            <a:ext cx="1866219" cy="48167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3FC541A-69CB-7495-0924-761364D49EB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602601" y="5532967"/>
            <a:ext cx="1539966" cy="80473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7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3687414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3293387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3745595" y="3215302"/>
            <a:ext cx="0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2337996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150</a:t>
            </a:r>
            <a:br>
              <a:rPr lang="en-US" altLang="ko-KR" b="1" dirty="0"/>
            </a:br>
            <a:r>
              <a:rPr lang="en-US" altLang="ko-KR" b="1" dirty="0"/>
              <a:t>=100+(150–100)ms×1.0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03ACFB-2C97-403E-41EC-78789EE50E4B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24474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7088409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6694383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7146590" y="3215302"/>
            <a:ext cx="1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5738992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300</a:t>
            </a:r>
            <a:br>
              <a:rPr lang="en-US" altLang="ko-KR" b="1" dirty="0"/>
            </a:br>
            <a:r>
              <a:rPr lang="en-US" altLang="ko-KR" b="1" dirty="0"/>
              <a:t>=200+(250–200)ms×</a:t>
            </a:r>
            <a:r>
              <a:rPr lang="en-US" altLang="ko-KR" b="1" dirty="0">
                <a:solidFill>
                  <a:srgbClr val="FF0000"/>
                </a:solidFill>
              </a:rPr>
              <a:t>2.0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6A41-D302-51C1-182B-978EA593813F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123032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Drum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Note, Judgment, Play Scene, Dancer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0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5504429" y="1115736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Note Type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/>
          <p:nvPr/>
        </p:nvSpPr>
        <p:spPr>
          <a:xfrm>
            <a:off x="1473896" y="1451267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0" y="1365630"/>
            <a:ext cx="959896" cy="959896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F438AB9-9E48-FB51-6EDD-317500B8DB2D}"/>
              </a:ext>
            </a:extLst>
          </p:cNvPr>
          <p:cNvSpPr/>
          <p:nvPr/>
        </p:nvSpPr>
        <p:spPr>
          <a:xfrm>
            <a:off x="1465810" y="3454206"/>
            <a:ext cx="788626" cy="7886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1A916B-6020-BFBB-4F03-3524B9F78BF3}"/>
              </a:ext>
            </a:extLst>
          </p:cNvPr>
          <p:cNvSpPr/>
          <p:nvPr/>
        </p:nvSpPr>
        <p:spPr>
          <a:xfrm>
            <a:off x="10720567" y="372568"/>
            <a:ext cx="989901" cy="98990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AC34B21D-0F75-E24A-23BE-D1E4B0A7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75" y="265076"/>
            <a:ext cx="1204884" cy="12048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30" y="896542"/>
            <a:ext cx="854132" cy="1898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AEFD9-32EB-6EC9-1760-D20F45A2E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76" y="2954308"/>
            <a:ext cx="804790" cy="1788420"/>
          </a:xfrm>
          <a:prstGeom prst="rect">
            <a:avLst/>
          </a:prstGeom>
        </p:spPr>
      </p:pic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A9E1C48C-2685-AAF4-99E0-774318D4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71" y="3324805"/>
            <a:ext cx="959896" cy="959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1048486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5" y="80675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4997" y="806750"/>
            <a:ext cx="854132" cy="189807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99EFE1EB-1ADC-CEFF-5157-D060AAD2C794}"/>
              </a:ext>
            </a:extLst>
          </p:cNvPr>
          <p:cNvSpPr/>
          <p:nvPr/>
        </p:nvSpPr>
        <p:spPr>
          <a:xfrm>
            <a:off x="5594626" y="3066902"/>
            <a:ext cx="1339338" cy="13393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47AB1C-F148-D178-A3F2-05A44D46C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97" y="2791286"/>
            <a:ext cx="804790" cy="17884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CAD23B-241C-22C1-707D-7CB52B8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2954308"/>
            <a:ext cx="1625398" cy="1625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B06014-AC2C-3FB0-0F3B-C3BD8BE0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1782" y="2791286"/>
            <a:ext cx="804790" cy="17884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04314A3D-0AC4-7F2E-A738-307655A34EB6}"/>
              </a:ext>
            </a:extLst>
          </p:cNvPr>
          <p:cNvGrpSpPr/>
          <p:nvPr/>
        </p:nvGrpSpPr>
        <p:grpSpPr>
          <a:xfrm>
            <a:off x="1400108" y="5217421"/>
            <a:ext cx="3623070" cy="977898"/>
            <a:chOff x="972542" y="5217421"/>
            <a:chExt cx="3623070" cy="97789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47F327-40DD-BB3F-35BE-09161A0E8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436" y="5217421"/>
              <a:ext cx="473176" cy="97789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D57295-B4C4-E773-D0B3-E92D177F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62054" y="5217421"/>
              <a:ext cx="2664445" cy="977898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E21F26E-4077-1E10-5CED-551689389BF8}"/>
                </a:ext>
              </a:extLst>
            </p:cNvPr>
            <p:cNvSpPr/>
            <p:nvPr/>
          </p:nvSpPr>
          <p:spPr>
            <a:xfrm>
              <a:off x="1045203" y="5321059"/>
              <a:ext cx="788626" cy="78862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내용 개체 틀 7">
              <a:extLst>
                <a:ext uri="{FF2B5EF4-FFF2-40B4-BE49-F238E27FC236}">
                  <a16:creationId xmlns:a16="http://schemas.microsoft.com/office/drawing/2014/main" id="{8E10F912-EAFF-24E1-A4A7-3C85D8CD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42" y="5235423"/>
              <a:ext cx="959896" cy="959896"/>
            </a:xfrm>
            <a:prstGeom prst="rect">
              <a:avLst/>
            </a:prstGeom>
          </p:spPr>
        </p:pic>
        <p:sp>
          <p:nvSpPr>
            <p:cNvPr id="44" name="원형: 비어 있음 43">
              <a:extLst>
                <a:ext uri="{FF2B5EF4-FFF2-40B4-BE49-F238E27FC236}">
                  <a16:creationId xmlns:a16="http://schemas.microsoft.com/office/drawing/2014/main" id="{5DC7EC1C-750F-B194-12A9-2A639D1FBFA3}"/>
                </a:ext>
              </a:extLst>
            </p:cNvPr>
            <p:cNvSpPr/>
            <p:nvPr/>
          </p:nvSpPr>
          <p:spPr>
            <a:xfrm>
              <a:off x="2005099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CD9FF8AA-50F5-80AB-6ACA-7A5DB51EE38F}"/>
                </a:ext>
              </a:extLst>
            </p:cNvPr>
            <p:cNvSpPr/>
            <p:nvPr/>
          </p:nvSpPr>
          <p:spPr>
            <a:xfrm>
              <a:off x="2658197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1BC9BD40-9D97-4413-8CB1-DAEA31F1A936}"/>
                </a:ext>
              </a:extLst>
            </p:cNvPr>
            <p:cNvSpPr/>
            <p:nvPr/>
          </p:nvSpPr>
          <p:spPr>
            <a:xfrm>
              <a:off x="3345110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2D409DFF-6025-A5C6-3E48-6BE49E1069EA}"/>
                </a:ext>
              </a:extLst>
            </p:cNvPr>
            <p:cNvSpPr/>
            <p:nvPr/>
          </p:nvSpPr>
          <p:spPr>
            <a:xfrm>
              <a:off x="4004313" y="5588247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17BE2B43-EDC3-DDB7-CB6E-9C9D65AB8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48" y="4869102"/>
            <a:ext cx="793650" cy="164021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A7B322-F2A8-6FCA-A400-426C3CD9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12433" y="4869102"/>
            <a:ext cx="4469025" cy="164021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A14E2F63-50AC-A7D4-02EF-AAF1C5BDD0D3}"/>
              </a:ext>
            </a:extLst>
          </p:cNvPr>
          <p:cNvSpPr/>
          <p:nvPr/>
        </p:nvSpPr>
        <p:spPr>
          <a:xfrm>
            <a:off x="5584987" y="5034911"/>
            <a:ext cx="1329984" cy="1329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EF35E922-5AD4-3443-DAE2-FF605B29394F}"/>
              </a:ext>
            </a:extLst>
          </p:cNvPr>
          <p:cNvSpPr/>
          <p:nvPr/>
        </p:nvSpPr>
        <p:spPr>
          <a:xfrm>
            <a:off x="727840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0A5CF18E-2233-F6C8-43F2-061C441133CC}"/>
              </a:ext>
            </a:extLst>
          </p:cNvPr>
          <p:cNvSpPr/>
          <p:nvPr/>
        </p:nvSpPr>
        <p:spPr>
          <a:xfrm>
            <a:off x="8379824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8" name="원형: 비어 있음 1027">
            <a:extLst>
              <a:ext uri="{FF2B5EF4-FFF2-40B4-BE49-F238E27FC236}">
                <a16:creationId xmlns:a16="http://schemas.microsoft.com/office/drawing/2014/main" id="{9CEC1C59-6820-93D6-54DB-CF1FD4538EE0}"/>
              </a:ext>
            </a:extLst>
          </p:cNvPr>
          <p:cNvSpPr/>
          <p:nvPr/>
        </p:nvSpPr>
        <p:spPr>
          <a:xfrm>
            <a:off x="953827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9" name="원형: 비어 있음 1028">
            <a:extLst>
              <a:ext uri="{FF2B5EF4-FFF2-40B4-BE49-F238E27FC236}">
                <a16:creationId xmlns:a16="http://schemas.microsoft.com/office/drawing/2014/main" id="{2E0AED2C-0974-10FD-D839-93BAAB41CA13}"/>
              </a:ext>
            </a:extLst>
          </p:cNvPr>
          <p:cNvSpPr/>
          <p:nvPr/>
        </p:nvSpPr>
        <p:spPr>
          <a:xfrm>
            <a:off x="10649991" y="556010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69FD5C2C-D56D-3B56-6032-61CBDD9E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6" y="4902672"/>
            <a:ext cx="1625398" cy="16253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9EE07C83-85BC-69E7-7594-48EA1BE00BA3}"/>
              </a:ext>
            </a:extLst>
          </p:cNvPr>
          <p:cNvSpPr txBox="1"/>
          <p:nvPr/>
        </p:nvSpPr>
        <p:spPr>
          <a:xfrm>
            <a:off x="479182" y="1660911"/>
            <a:ext cx="74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Red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F08B35-A717-DB5D-4B58-45969095DCF4}"/>
              </a:ext>
            </a:extLst>
          </p:cNvPr>
          <p:cNvSpPr txBox="1"/>
          <p:nvPr/>
        </p:nvSpPr>
        <p:spPr>
          <a:xfrm>
            <a:off x="438114" y="3582341"/>
            <a:ext cx="82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0070C0"/>
                </a:solidFill>
              </a:rPr>
              <a:t>Blue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02246D8-59FB-BCF3-C19F-BB3D1D86C9A3}"/>
              </a:ext>
            </a:extLst>
          </p:cNvPr>
          <p:cNvSpPr txBox="1"/>
          <p:nvPr/>
        </p:nvSpPr>
        <p:spPr>
          <a:xfrm>
            <a:off x="479985" y="5503771"/>
            <a:ext cx="73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FFC000"/>
                </a:solidFill>
              </a:rPr>
              <a:t>Roll</a:t>
            </a:r>
            <a:endParaRPr lang="ko-KR" altLang="en-US" sz="2400" b="1">
              <a:solidFill>
                <a:srgbClr val="FFC000"/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B16A788-AC37-3A24-F49E-EF9F9EF14414}"/>
              </a:ext>
            </a:extLst>
          </p:cNvPr>
          <p:cNvSpPr txBox="1"/>
          <p:nvPr/>
        </p:nvSpPr>
        <p:spPr>
          <a:xfrm>
            <a:off x="2231994" y="479540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</a:rPr>
              <a:t>Dot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4443EC7-DB91-D0E1-6380-3AD37CE70DDA}"/>
              </a:ext>
            </a:extLst>
          </p:cNvPr>
          <p:cNvSpPr txBox="1"/>
          <p:nvPr/>
        </p:nvSpPr>
        <p:spPr>
          <a:xfrm>
            <a:off x="108967" y="6297237"/>
            <a:ext cx="130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C8DB68B-D6F7-E80F-7F43-39AD1FB61ED4}"/>
              </a:ext>
            </a:extLst>
          </p:cNvPr>
          <p:cNvSpPr txBox="1"/>
          <p:nvPr/>
        </p:nvSpPr>
        <p:spPr>
          <a:xfrm>
            <a:off x="11439783" y="63620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Big</a:t>
            </a:r>
            <a:endParaRPr lang="ko-KR" altLang="en-US" sz="2400" b="1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D95B6A-65CB-AB73-CCEE-9E73DB16762B}"/>
              </a:ext>
            </a:extLst>
          </p:cNvPr>
          <p:cNvSpPr txBox="1"/>
          <p:nvPr/>
        </p:nvSpPr>
        <p:spPr>
          <a:xfrm>
            <a:off x="10690372" y="1614744"/>
            <a:ext cx="105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7030A0"/>
                </a:solidFill>
              </a:rPr>
              <a:t>Shake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1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Regular Note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>
            <a:spLocks/>
          </p:cNvSpPr>
          <p:nvPr/>
        </p:nvSpPr>
        <p:spPr>
          <a:xfrm>
            <a:off x="712575" y="3034688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9" y="2949051"/>
            <a:ext cx="959896" cy="95989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53" y="2502030"/>
            <a:ext cx="854132" cy="18980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93D44D-BA26-6FE1-8F3F-22EE74619A9D}"/>
              </a:ext>
            </a:extLst>
          </p:cNvPr>
          <p:cNvGrpSpPr/>
          <p:nvPr/>
        </p:nvGrpSpPr>
        <p:grpSpPr>
          <a:xfrm>
            <a:off x="2057171" y="3002610"/>
            <a:ext cx="7996471" cy="1225009"/>
            <a:chOff x="1582997" y="3363251"/>
            <a:chExt cx="9108375" cy="12250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6196AF-8361-6213-E095-367891CA5B39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59DA3D-C28D-CDBD-7638-9C15BFC93E35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C9849-108B-2FAF-7C0D-31F8CC696880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14482-1A1D-B330-660B-47C36BE40CE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7FDCC-0387-E0F1-96DE-98DDB6734D78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20D15C-BFCC-BED2-F1FF-1D077FFABFE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E8A48-F8F1-83A6-37CB-7645EE410680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954961-5BD5-0FD1-2E3F-FB663870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42" y="2977253"/>
            <a:ext cx="877772" cy="8777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8C5CDA-8A74-3E55-8FF8-4F251C0E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7" y="3043187"/>
            <a:ext cx="742250" cy="742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600842-604F-6930-459F-1AC3C1FAD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4" y="3024260"/>
            <a:ext cx="814444" cy="814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3F496-9C1B-84FC-B32A-0C6F8D757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94" y="3043843"/>
            <a:ext cx="814444" cy="8144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3CF185-6093-C456-AA5C-5B4F425DC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89" y="3002610"/>
            <a:ext cx="831922" cy="8319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A28172-7C0A-C950-D6E1-AD03E9B00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0" y="2948363"/>
            <a:ext cx="940416" cy="940416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1703BAC3-7AAD-58FE-3D89-48160D7601BD}"/>
              </a:ext>
            </a:extLst>
          </p:cNvPr>
          <p:cNvSpPr txBox="1"/>
          <p:nvPr/>
        </p:nvSpPr>
        <p:spPr>
          <a:xfrm>
            <a:off x="456099" y="1992947"/>
            <a:ext cx="130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BBF3B87-9969-AD2A-BF94-65A58673B1D3}"/>
              </a:ext>
            </a:extLst>
          </p:cNvPr>
          <p:cNvSpPr txBox="1"/>
          <p:nvPr/>
        </p:nvSpPr>
        <p:spPr>
          <a:xfrm>
            <a:off x="6206210" y="254655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100%</a:t>
            </a:r>
            <a:endParaRPr lang="ko-KR" altLang="en-US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F19E80E-35D9-3CC1-1805-622EDDC20020}"/>
              </a:ext>
            </a:extLst>
          </p:cNvPr>
          <p:cNvSpPr txBox="1"/>
          <p:nvPr/>
        </p:nvSpPr>
        <p:spPr>
          <a:xfrm>
            <a:off x="7534570" y="254655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25%</a:t>
            </a:r>
            <a:endParaRPr lang="ko-KR" alt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52870C5-B025-E9CE-E8ED-4620DCA77C9D}"/>
              </a:ext>
            </a:extLst>
          </p:cNvPr>
          <p:cNvSpPr txBox="1"/>
          <p:nvPr/>
        </p:nvSpPr>
        <p:spPr>
          <a:xfrm>
            <a:off x="8866107" y="25451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4B04D-DC75-760F-BAC0-7051E56BB75F}"/>
              </a:ext>
            </a:extLst>
          </p:cNvPr>
          <p:cNvSpPr txBox="1"/>
          <p:nvPr/>
        </p:nvSpPr>
        <p:spPr>
          <a:xfrm>
            <a:off x="6704264" y="1992947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070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275890" y="2274867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Big Note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2207617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206936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91968" y="2069360"/>
            <a:ext cx="854132" cy="189807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39CE96-ACFD-FDEE-12B6-FCA5EA7535A6}"/>
              </a:ext>
            </a:extLst>
          </p:cNvPr>
          <p:cNvGrpSpPr/>
          <p:nvPr/>
        </p:nvGrpSpPr>
        <p:grpSpPr>
          <a:xfrm>
            <a:off x="2000816" y="2471266"/>
            <a:ext cx="7996471" cy="1225009"/>
            <a:chOff x="1582997" y="3363251"/>
            <a:chExt cx="9108375" cy="12250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F59F42-CD81-B2FF-E873-46B27A9BD492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70CD60-4F75-34E8-C2A3-ECC030C298BE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F21C88-0DBB-4A2B-82F3-166E4A1126A6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E0355C-ACC5-B333-3B86-43304A508C6F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63D92C-6090-77D9-02BF-CF80297B4683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43B022-8103-28F2-3BCE-B347D2EC67F2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26173C-2733-AD4C-C149-61BE7B7C8CD5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562719F-FDDB-5D68-8784-5D624965A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70" y="2431695"/>
            <a:ext cx="814444" cy="814444"/>
          </a:xfrm>
          <a:prstGeom prst="rect">
            <a:avLst/>
          </a:prstGeom>
        </p:spPr>
      </p:pic>
      <p:sp>
        <p:nvSpPr>
          <p:cNvPr id="1051" name="타원 1050">
            <a:extLst>
              <a:ext uri="{FF2B5EF4-FFF2-40B4-BE49-F238E27FC236}">
                <a16:creationId xmlns:a16="http://schemas.microsoft.com/office/drawing/2014/main" id="{8614A6DB-D627-31D5-F7FC-A60048E2E65D}"/>
              </a:ext>
            </a:extLst>
          </p:cNvPr>
          <p:cNvSpPr/>
          <p:nvPr/>
        </p:nvSpPr>
        <p:spPr>
          <a:xfrm>
            <a:off x="275890" y="4268035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50E6A1F2-8374-7129-1D20-0FDC40AA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4200785"/>
            <a:ext cx="1625398" cy="1625398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98457974-211D-6A92-C9FF-681FA36C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4062528"/>
            <a:ext cx="854132" cy="1898070"/>
          </a:xfrm>
          <a:prstGeom prst="rect">
            <a:avLst/>
          </a:prstGeom>
        </p:spPr>
      </p:pic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E0F36E03-D514-2744-2DA5-083C90C38B0C}"/>
              </a:ext>
            </a:extLst>
          </p:cNvPr>
          <p:cNvGrpSpPr/>
          <p:nvPr/>
        </p:nvGrpSpPr>
        <p:grpSpPr>
          <a:xfrm>
            <a:off x="2000816" y="4464434"/>
            <a:ext cx="7996471" cy="1225009"/>
            <a:chOff x="1582997" y="3363251"/>
            <a:chExt cx="9108375" cy="1225009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3008CEA0-F116-A3F6-61D5-1BE3B866CBF7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F2DC841A-F771-788A-E287-648D3E48CABD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F01EC590-1DD4-915D-192B-EFDE8FBB049D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2471429-7137-BD63-9003-FB77E1DB67D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5FB42AF0-B4AD-5CC6-E608-319D910D81CE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04F6B3E5-0A75-B8B5-CD70-B6182ABA6D2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0964938E-4380-9EEE-5FD5-D31CAEE9C966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1066" name="그림 1065">
            <a:extLst>
              <a:ext uri="{FF2B5EF4-FFF2-40B4-BE49-F238E27FC236}">
                <a16:creationId xmlns:a16="http://schemas.microsoft.com/office/drawing/2014/main" id="{523C5A4F-EC97-F915-B5A7-95E4746A0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62" y="4452334"/>
            <a:ext cx="814444" cy="814444"/>
          </a:xfrm>
          <a:prstGeom prst="rect">
            <a:avLst/>
          </a:prstGeom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1B40658B-41B7-7DF2-E31D-29C637FC4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8" y="4396188"/>
            <a:ext cx="968414" cy="968414"/>
          </a:xfrm>
          <a:prstGeom prst="rect">
            <a:avLst/>
          </a:prstGeom>
        </p:spPr>
      </p:pic>
      <p:pic>
        <p:nvPicPr>
          <p:cNvPr id="1068" name="그림 1067">
            <a:extLst>
              <a:ext uri="{FF2B5EF4-FFF2-40B4-BE49-F238E27FC236}">
                <a16:creationId xmlns:a16="http://schemas.microsoft.com/office/drawing/2014/main" id="{7CF84229-FD3A-EDE3-F0F1-5E8940C40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70" y="4334512"/>
            <a:ext cx="1091766" cy="1091766"/>
          </a:xfrm>
          <a:prstGeom prst="rect">
            <a:avLst/>
          </a:prstGeom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EFDBEFC-7F67-269C-4B25-1305E4436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62" y="1996750"/>
            <a:ext cx="1641840" cy="1641840"/>
          </a:xfrm>
          <a:prstGeom prst="rect">
            <a:avLst/>
          </a:prstGeom>
        </p:spPr>
      </p:pic>
      <p:pic>
        <p:nvPicPr>
          <p:cNvPr id="1076" name="그림 1075">
            <a:extLst>
              <a:ext uri="{FF2B5EF4-FFF2-40B4-BE49-F238E27FC236}">
                <a16:creationId xmlns:a16="http://schemas.microsoft.com/office/drawing/2014/main" id="{D3B41766-D120-6262-C9C0-E8EA620D2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87" y="2086040"/>
            <a:ext cx="1453084" cy="1453084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7270F79F-816D-3DAC-299B-F64692C1F4A7}"/>
              </a:ext>
            </a:extLst>
          </p:cNvPr>
          <p:cNvSpPr txBox="1"/>
          <p:nvPr/>
        </p:nvSpPr>
        <p:spPr>
          <a:xfrm>
            <a:off x="718382" y="11407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endParaRPr lang="ko-KR" altLang="en-US" sz="2400" b="1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3CDD6C8-FE53-E044-97B4-0362FB168F8B}"/>
              </a:ext>
            </a:extLst>
          </p:cNvPr>
          <p:cNvSpPr txBox="1"/>
          <p:nvPr/>
        </p:nvSpPr>
        <p:spPr>
          <a:xfrm>
            <a:off x="6124384" y="179486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B5FB2DB8-FDDE-0966-7452-BCC22778A149}"/>
              </a:ext>
            </a:extLst>
          </p:cNvPr>
          <p:cNvSpPr txBox="1"/>
          <p:nvPr/>
        </p:nvSpPr>
        <p:spPr>
          <a:xfrm>
            <a:off x="7480825" y="179803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5AB1DB6-293D-FC82-CB5C-23C6A9A0E6B4}"/>
              </a:ext>
            </a:extLst>
          </p:cNvPr>
          <p:cNvSpPr txBox="1"/>
          <p:nvPr/>
        </p:nvSpPr>
        <p:spPr>
          <a:xfrm>
            <a:off x="8809185" y="180722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2F1D490-A3CF-624E-1219-64E87CC7B1AC}"/>
              </a:ext>
            </a:extLst>
          </p:cNvPr>
          <p:cNvSpPr txBox="1"/>
          <p:nvPr/>
        </p:nvSpPr>
        <p:spPr>
          <a:xfrm>
            <a:off x="6199724" y="397618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50%</a:t>
            </a:r>
            <a:endParaRPr lang="ko-KR" altLang="en-US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9AC59E-D36D-5874-BA35-6617A46BF2EF}"/>
              </a:ext>
            </a:extLst>
          </p:cNvPr>
          <p:cNvSpPr txBox="1"/>
          <p:nvPr/>
        </p:nvSpPr>
        <p:spPr>
          <a:xfrm>
            <a:off x="7341482" y="397472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12.5%</a:t>
            </a:r>
            <a:endParaRPr lang="ko-KR" altLang="en-US" dirty="0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B4C6E64-44CA-511F-CBEA-34F571DE6EFE}"/>
              </a:ext>
            </a:extLst>
          </p:cNvPr>
          <p:cNvSpPr txBox="1"/>
          <p:nvPr/>
        </p:nvSpPr>
        <p:spPr>
          <a:xfrm>
            <a:off x="8859621" y="397472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FF9D5-833D-7858-C18A-8B7AE2B88152}"/>
              </a:ext>
            </a:extLst>
          </p:cNvPr>
          <p:cNvSpPr txBox="1"/>
          <p:nvPr/>
        </p:nvSpPr>
        <p:spPr>
          <a:xfrm>
            <a:off x="6647909" y="1140792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6E55B-EF84-44D0-7740-A238C5CD3345}"/>
              </a:ext>
            </a:extLst>
          </p:cNvPr>
          <p:cNvSpPr txBox="1"/>
          <p:nvPr/>
        </p:nvSpPr>
        <p:spPr>
          <a:xfrm>
            <a:off x="9480706" y="576523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(hit one-side only)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28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63A28-079C-E5ED-F262-75E6D4215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Development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61EDAB-9758-A535-6FE4-6E3AC54BF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go, </a:t>
            </a:r>
            <a:r>
              <a:rPr lang="en-US" altLang="ko-KR" dirty="0" err="1"/>
              <a:t>ebitengine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6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76724" y="2933796"/>
            <a:ext cx="5838823" cy="9160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(1)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8677270" y="1407166"/>
            <a:ext cx="1590677" cy="62806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9079487" y="974296"/>
            <a:ext cx="786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7030A0"/>
                </a:solidFill>
              </a:rPr>
              <a:t>Score</a:t>
            </a:r>
            <a:endParaRPr lang="ko-KR" altLang="en-US" b="1">
              <a:solidFill>
                <a:srgbClr val="7030A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51090A-5D86-E6F3-E2F4-F23EA659B53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705465" y="1446825"/>
            <a:ext cx="942975" cy="13598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F26094-5BBB-48EB-C7A7-C4FE6A31ECCC}"/>
              </a:ext>
            </a:extLst>
          </p:cNvPr>
          <p:cNvSpPr txBox="1"/>
          <p:nvPr/>
        </p:nvSpPr>
        <p:spPr>
          <a:xfrm>
            <a:off x="10271582" y="3186112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Notes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289B0-1857-1AC4-FA23-E4A502E3082A}"/>
              </a:ext>
            </a:extLst>
          </p:cNvPr>
          <p:cNvSpPr txBox="1"/>
          <p:nvPr/>
        </p:nvSpPr>
        <p:spPr>
          <a:xfrm>
            <a:off x="838200" y="418930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Judgment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161C0-DF23-A75B-358B-4C1336B0405D}"/>
              </a:ext>
            </a:extLst>
          </p:cNvPr>
          <p:cNvSpPr txBox="1"/>
          <p:nvPr/>
        </p:nvSpPr>
        <p:spPr>
          <a:xfrm>
            <a:off x="1087561" y="300144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Combo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3E6CC-BD54-46A7-9706-9D26DAB21470}"/>
              </a:ext>
            </a:extLst>
          </p:cNvPr>
          <p:cNvSpPr txBox="1"/>
          <p:nvPr/>
        </p:nvSpPr>
        <p:spPr>
          <a:xfrm>
            <a:off x="5705465" y="831272"/>
            <a:ext cx="1885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</a:rPr>
              <a:t>Bar</a:t>
            </a:r>
          </a:p>
          <a:p>
            <a:pPr algn="ctr"/>
            <a:r>
              <a:rPr lang="en-US" altLang="ko-KR" sz="1600" b="1">
                <a:solidFill>
                  <a:srgbClr val="0070C0"/>
                </a:solidFill>
              </a:rPr>
              <a:t>(beat separator)</a:t>
            </a:r>
            <a:endParaRPr lang="ko-KR" altLang="en-US" sz="1600" b="1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52" y="3008117"/>
            <a:ext cx="928342" cy="841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02CABC-A810-7806-43D7-6BF2F605A91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0923" y="4000545"/>
            <a:ext cx="1519327" cy="3734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3052416" y="2784886"/>
            <a:ext cx="1176685" cy="11931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8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(2)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76451" y="1534242"/>
            <a:ext cx="8039099" cy="4520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49" y="2743200"/>
            <a:ext cx="8039098" cy="11773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157961" y="1755164"/>
            <a:ext cx="1309138" cy="10814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4029077" y="5720805"/>
            <a:ext cx="417195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2076449" y="4032335"/>
            <a:ext cx="1314453" cy="16884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33331" y="3920582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Debug Print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4833253" y="6211669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00B0F0"/>
                </a:solidFill>
              </a:rPr>
              <a:t>Meter</a:t>
            </a: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(shows timing error)</a:t>
            </a:r>
            <a:endParaRPr lang="ko-KR" altLang="en-US" b="1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1082391" y="1970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Dancer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1242691" y="248604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Stage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3B74E-F710-1D40-7845-211540EE7BE4}"/>
              </a:ext>
            </a:extLst>
          </p:cNvPr>
          <p:cNvSpPr/>
          <p:nvPr/>
        </p:nvSpPr>
        <p:spPr>
          <a:xfrm>
            <a:off x="2157961" y="3076574"/>
            <a:ext cx="857784" cy="6344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1" y="2957956"/>
            <a:ext cx="19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0070C0"/>
                </a:solidFill>
              </a:rPr>
              <a:t>Keys</a:t>
            </a:r>
          </a:p>
          <a:p>
            <a:pPr algn="r"/>
            <a:r>
              <a:rPr lang="en-US" altLang="ko-KR" sz="1400" b="1">
                <a:solidFill>
                  <a:srgbClr val="0070C0"/>
                </a:solidFill>
              </a:rPr>
              <a:t>(lights on if pressed)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8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3C59E-E4D6-E6FA-7CAA-5B339FA8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Dancer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D9819-0ECD-817E-2906-5E959565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2" y="2143955"/>
            <a:ext cx="2289013" cy="2032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2B7A2E-BD08-CBB6-8F3F-F9E73215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3" y="2143955"/>
            <a:ext cx="2289013" cy="2100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4F45D-3E24-6960-D225-2E076060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25" y="2104968"/>
            <a:ext cx="2235782" cy="1997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13CDD-B2B7-6B34-3B4F-1FB3BE5F1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70" y="1962238"/>
            <a:ext cx="2397886" cy="2509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811B1-EBB7-7B29-88D3-48C6D9AC48C1}"/>
              </a:ext>
            </a:extLst>
          </p:cNvPr>
          <p:cNvSpPr txBox="1"/>
          <p:nvPr/>
        </p:nvSpPr>
        <p:spPr>
          <a:xfrm>
            <a:off x="609638" y="4472065"/>
            <a:ext cx="18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Idle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BEFC8-96B7-77AA-0A05-50123A1A9AD0}"/>
              </a:ext>
            </a:extLst>
          </p:cNvPr>
          <p:cNvSpPr txBox="1"/>
          <p:nvPr/>
        </p:nvSpPr>
        <p:spPr>
          <a:xfrm>
            <a:off x="2968551" y="447206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High</a:t>
            </a:r>
            <a:br>
              <a:rPr lang="en-US" altLang="ko-KR"/>
            </a:br>
            <a:r>
              <a:rPr lang="en-US" altLang="ko-KR"/>
              <a:t>(when music is highlight)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755FE-06D5-53D4-CD19-E204FFE7229A}"/>
              </a:ext>
            </a:extLst>
          </p:cNvPr>
          <p:cNvSpPr txBox="1"/>
          <p:nvPr/>
        </p:nvSpPr>
        <p:spPr>
          <a:xfrm>
            <a:off x="5919831" y="4444925"/>
            <a:ext cx="2998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Yes</a:t>
            </a:r>
            <a:br>
              <a:rPr lang="en-US" altLang="ko-KR"/>
            </a:br>
            <a:r>
              <a:rPr lang="en-US" altLang="ko-KR"/>
              <a:t>(when combo reaches </a:t>
            </a:r>
            <a:br>
              <a:rPr lang="en-US" altLang="ko-KR"/>
            </a:br>
            <a:r>
              <a:rPr lang="en-US" altLang="ko-KR"/>
              <a:t>50, 100, 150, …)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C65DE-864B-BA44-54C9-1EF91E697E1E}"/>
              </a:ext>
            </a:extLst>
          </p:cNvPr>
          <p:cNvSpPr txBox="1"/>
          <p:nvPr/>
        </p:nvSpPr>
        <p:spPr>
          <a:xfrm>
            <a:off x="9022395" y="444492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No</a:t>
            </a:r>
            <a:br>
              <a:rPr lang="en-US" altLang="ko-KR"/>
            </a:br>
            <a:r>
              <a:rPr lang="en-US" altLang="ko-KR"/>
              <a:t>(when combo breaks)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2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889D-56F2-11B9-50C6-93BE5F46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Drawing Notes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CD28CF-5718-3E4D-4405-FB950665D9D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489451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(n Note)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(time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(n.Time-time) * f.Speed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(d NoteDarwer)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 *ebiten.Image)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note.Marked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op.ColorM.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Invisible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(position,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(screen, op)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952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7C90A-C50C-63CD-5000-1826818BC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Extra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28105-6FB8-406E-8579-B8E9ED4C22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Visual effect: scroll effect on 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7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0B9B-97B5-6175-45B7-C4B423E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Scroll Effect on Score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542F4-3DA4-0E9C-0694-A2EB651BC1C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03059"/>
          </a:xfrm>
          <a:prstGeom prst="rect">
            <a:avLst/>
          </a:prstGeom>
          <a:solidFill>
            <a:srgbClr val="1E1E1E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Delayed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Delayed  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Source  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Feedback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	d.Delayed += (d.Source - d.Delayed) * d.Feedback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6A9955"/>
                </a:solidFill>
                <a:latin typeface="Consolas" panose="020B0609020204030204" pitchFamily="49" charset="0"/>
              </a:rPr>
              <a:t>// The formula is to make speed of transition constant regardless of TPS.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setSource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d.Source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    d.Feedback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- 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(-math.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(d.Source - d.Delayed)/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(tick))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6073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32F5-830B-7AC2-47ED-29AD02F4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Scroll Effect on Score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80E571-3B51-8A8D-5EC5-95243BC7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9151"/>
              </p:ext>
            </p:extLst>
          </p:nvPr>
        </p:nvGraphicFramePr>
        <p:xfrm>
          <a:off x="1134509" y="1837189"/>
          <a:ext cx="1863958" cy="476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49">
                  <a:extLst>
                    <a:ext uri="{9D8B030D-6E8A-4147-A177-3AD203B41FA5}">
                      <a16:colId xmlns:a16="http://schemas.microsoft.com/office/drawing/2014/main" val="4016672494"/>
                    </a:ext>
                  </a:extLst>
                </a:gridCol>
                <a:gridCol w="1071409">
                  <a:extLst>
                    <a:ext uri="{9D8B030D-6E8A-4147-A177-3AD203B41FA5}">
                      <a16:colId xmlns:a16="http://schemas.microsoft.com/office/drawing/2014/main" val="200181904"/>
                    </a:ext>
                  </a:extLst>
                </a:gridCol>
              </a:tblGrid>
              <a:tr h="17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Delayed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15988568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97556205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11423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0512931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02640089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13690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503678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14588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89524225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33341298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16019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046341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16585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45533026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17071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95353564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17488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922776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642316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18152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19542545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18415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544793557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18641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19321603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18834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25482077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8481095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19142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70124724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085120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19369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83626992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19459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6238986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19536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55702035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79323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2720507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19707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746280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5EEA4C-08F9-442F-907E-C4D5CF864294}"/>
              </a:ext>
            </a:extLst>
          </p:cNvPr>
          <p:cNvGraphicFramePr>
            <a:graphicFrameLocks noGrp="1"/>
          </p:cNvGraphicFramePr>
          <p:nvPr/>
        </p:nvGraphicFramePr>
        <p:xfrm>
          <a:off x="3187117" y="1837189"/>
          <a:ext cx="13716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74023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85808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Delayed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14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165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Tick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744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Feedback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0.142304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253062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275C93-117C-EA00-24E8-74EF7E9D07AC}"/>
              </a:ext>
            </a:extLst>
          </p:cNvPr>
          <p:cNvGraphicFramePr>
            <a:graphicFrameLocks/>
          </p:cNvGraphicFramePr>
          <p:nvPr/>
        </p:nvGraphicFramePr>
        <p:xfrm>
          <a:off x="3934436" y="2256289"/>
          <a:ext cx="7123055" cy="443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41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3B848-FA8F-D242-6331-8D96E7E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Go Programming Language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F6D1D-D0D1-0C50-CE01-2168EE14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1"/>
            <a:ext cx="10515600" cy="4351338"/>
          </a:xfrm>
        </p:spPr>
        <p:txBody>
          <a:bodyPr/>
          <a:lstStyle/>
          <a:p>
            <a:r>
              <a:rPr lang="en-US" altLang="ko-KR" dirty="0"/>
              <a:t>Easy to learn</a:t>
            </a:r>
          </a:p>
          <a:p>
            <a:pPr lvl="1"/>
            <a:r>
              <a:rPr lang="en-US" altLang="ko-KR" dirty="0"/>
              <a:t>Minimum keywords</a:t>
            </a:r>
          </a:p>
          <a:p>
            <a:pPr lvl="1"/>
            <a:r>
              <a:rPr lang="en-US" altLang="ko-KR" dirty="0"/>
              <a:t>Simple syntax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hndada/go-tutorial: Go in an hour (github.com)</a:t>
            </a:r>
            <a:endParaRPr lang="en-US" altLang="ko-KR" dirty="0"/>
          </a:p>
          <a:p>
            <a:r>
              <a:rPr lang="en-US" altLang="ko-KR" dirty="0"/>
              <a:t>Strongly-typed Language</a:t>
            </a:r>
          </a:p>
          <a:p>
            <a:r>
              <a:rPr lang="en-US" altLang="ko-KR" dirty="0"/>
              <a:t>Powerful linter</a:t>
            </a:r>
          </a:p>
          <a:p>
            <a:r>
              <a:rPr lang="en-US" altLang="ko-KR" dirty="0"/>
              <a:t>Cross-compile</a:t>
            </a:r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223A-A480-509C-2756-96CA5A3E4B2D}"/>
              </a:ext>
            </a:extLst>
          </p:cNvPr>
          <p:cNvSpPr txBox="1"/>
          <p:nvPr/>
        </p:nvSpPr>
        <p:spPr>
          <a:xfrm>
            <a:off x="0" y="6216409"/>
            <a:ext cx="355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The Go Programming Language</a:t>
            </a:r>
            <a:br>
              <a:rPr lang="en-US" altLang="ko-KR" dirty="0"/>
            </a:br>
            <a:r>
              <a:rPr lang="en-US" altLang="ko-KR" dirty="0"/>
              <a:t>https://go.dev/ </a:t>
            </a:r>
            <a:endParaRPr lang="ko-KR" altLang="en-US" dirty="0"/>
          </a:p>
        </p:txBody>
      </p:sp>
      <p:pic>
        <p:nvPicPr>
          <p:cNvPr id="1026" name="Picture 2" descr="Getting started with GOlang. This article aims to give you a general… | by  Sajal Dulal | wesionaryTEAM">
            <a:extLst>
              <a:ext uri="{FF2B5EF4-FFF2-40B4-BE49-F238E27FC236}">
                <a16:creationId xmlns:a16="http://schemas.microsoft.com/office/drawing/2014/main" id="{E94FE564-0A30-3DEA-D740-0D508E6B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06" y="3957108"/>
            <a:ext cx="4493943" cy="25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36BE-93FD-C8F7-5F7E-D3BD6A64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Ebitengine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F4DFE-4EF0-9984-DF79-E7BC13C4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3043"/>
          </a:xfrm>
        </p:spPr>
        <p:txBody>
          <a:bodyPr>
            <a:normAutofit/>
          </a:bodyPr>
          <a:lstStyle/>
          <a:p>
            <a:r>
              <a:rPr lang="en-US" altLang="ko-KR" dirty="0"/>
              <a:t>Draw images with options</a:t>
            </a:r>
          </a:p>
          <a:p>
            <a:pPr lvl="1"/>
            <a:r>
              <a:rPr lang="en-US" altLang="ko-KR" dirty="0"/>
              <a:t>Translate</a:t>
            </a:r>
          </a:p>
          <a:p>
            <a:pPr lvl="1"/>
            <a:r>
              <a:rPr lang="en-US" altLang="ko-KR" dirty="0"/>
              <a:t>Scale</a:t>
            </a:r>
          </a:p>
          <a:p>
            <a:pPr lvl="1"/>
            <a:r>
              <a:rPr lang="en-US" altLang="ko-KR" dirty="0"/>
              <a:t>Rotate</a:t>
            </a:r>
          </a:p>
          <a:p>
            <a:pPr lvl="1"/>
            <a:r>
              <a:rPr lang="en-US" altLang="ko-KR" dirty="0"/>
              <a:t>Color</a:t>
            </a:r>
          </a:p>
          <a:p>
            <a:r>
              <a:rPr lang="en-US" altLang="ko-KR" dirty="0"/>
              <a:t>Fetch input </a:t>
            </a:r>
          </a:p>
          <a:p>
            <a:r>
              <a:rPr lang="en-US" altLang="ko-KR" dirty="0"/>
              <a:t>Play music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32480-7691-7B2C-014D-E9E6560522EF}"/>
              </a:ext>
            </a:extLst>
          </p:cNvPr>
          <p:cNvSpPr txBox="1"/>
          <p:nvPr/>
        </p:nvSpPr>
        <p:spPr>
          <a:xfrm>
            <a:off x="0" y="6216409"/>
            <a:ext cx="564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3"/>
              </a:rPr>
              <a:t>Ebitengine</a:t>
            </a:r>
            <a:r>
              <a:rPr lang="en-US" altLang="ko-KR" dirty="0">
                <a:hlinkClick r:id="rId3"/>
              </a:rPr>
              <a:t> - A dead simple 2D game engine for Go</a:t>
            </a:r>
            <a:br>
              <a:rPr lang="en-US" altLang="ko-KR" dirty="0"/>
            </a:br>
            <a:r>
              <a:rPr lang="en-US" altLang="ko-KR" dirty="0"/>
              <a:t>https://ebitengine.org/ </a:t>
            </a:r>
            <a:endParaRPr lang="ko-KR" altLang="en-US" dirty="0"/>
          </a:p>
        </p:txBody>
      </p:sp>
      <p:pic>
        <p:nvPicPr>
          <p:cNvPr id="12290" name="Picture 2" descr="Multiplatform">
            <a:extLst>
              <a:ext uri="{FF2B5EF4-FFF2-40B4-BE49-F238E27FC236}">
                <a16:creationId xmlns:a16="http://schemas.microsoft.com/office/drawing/2014/main" id="{B7EA53B8-234A-F14F-7D3D-B1101B8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64" y="3674100"/>
            <a:ext cx="5084618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74FBD-7CB8-E581-E9D8-1706F19A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65" y="785524"/>
            <a:ext cx="4322616" cy="1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D1FC-076A-0DB2-9644-CE58DB63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Game Runs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0F61A-55A6-40C7-7F9E-D916E27D9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Update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Fetch input</a:t>
            </a:r>
          </a:p>
          <a:p>
            <a:pPr lvl="1"/>
            <a:r>
              <a:rPr lang="en-US" altLang="ko-KR" dirty="0"/>
              <a:t>Various calculation (Mob HP, …) </a:t>
            </a:r>
          </a:p>
          <a:p>
            <a:pPr lvl="1"/>
            <a:r>
              <a:rPr lang="en-US" altLang="ko-KR" dirty="0"/>
              <a:t>Most of works go here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Draw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Frame Per Second (FPS)</a:t>
            </a:r>
          </a:p>
          <a:p>
            <a:pPr lvl="1"/>
            <a:r>
              <a:rPr lang="en-US" altLang="ko-KR" dirty="0"/>
              <a:t>Higher FPS makes the game look smoother</a:t>
            </a:r>
          </a:p>
          <a:p>
            <a:pPr lvl="1"/>
            <a:r>
              <a:rPr lang="en-US" altLang="ko-KR" dirty="0"/>
              <a:t>FPS is 60 in general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95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24D27-6119-C90B-1771-621F292B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General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F5985-F860-1897-F219-A7524ACD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Select scene, Update() of play 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8A86-D534-1F6C-2DFE-9281AEAD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of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D3D4-49B6-F00E-224C-63B5287D9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Load settings, skin and music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Select a chart to 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Play a 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Call </a:t>
            </a:r>
            <a:r>
              <a:rPr lang="en-US" altLang="ko-KR" dirty="0" err="1"/>
              <a:t>NewScene</a:t>
            </a:r>
            <a:r>
              <a:rPr lang="en-US" altLang="ko-KR" dirty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Update()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Check Events (if music needs to start playing, if time is over, …)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Fetch Input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Judge and Score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Update Drawers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Return to Select scene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9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BE125B-DCEC-2A1F-D16C-8CA98EFAC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58" y="1497422"/>
            <a:ext cx="8122559" cy="45834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Select Scene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34897" y="1465666"/>
            <a:ext cx="8154736" cy="4664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7825766" y="1512558"/>
            <a:ext cx="2317747" cy="458344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12558"/>
            <a:ext cx="1309138" cy="6499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7437264" y="3582515"/>
            <a:ext cx="279506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10326168" y="3602637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Selected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0373" y="1854047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8153141" y="1046817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Chart Items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63967F-1218-9A57-D47B-C921185BF671}"/>
              </a:ext>
            </a:extLst>
          </p:cNvPr>
          <p:cNvSpPr txBox="1">
            <a:spLocks/>
          </p:cNvSpPr>
          <p:nvPr/>
        </p:nvSpPr>
        <p:spPr>
          <a:xfrm>
            <a:off x="310820" y="3876291"/>
            <a:ext cx="23495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Volume</a:t>
            </a:r>
          </a:p>
          <a:p>
            <a:r>
              <a:rPr lang="en-US" altLang="ko-KR" sz="1800" dirty="0"/>
              <a:t>Speed</a:t>
            </a:r>
          </a:p>
          <a:p>
            <a:r>
              <a:rPr lang="en-US" altLang="ko-KR" sz="1800" dirty="0"/>
              <a:t>Brightness</a:t>
            </a:r>
          </a:p>
          <a:p>
            <a:r>
              <a:rPr lang="en-US" altLang="ko-KR" sz="1800" dirty="0"/>
              <a:t>Mode</a:t>
            </a:r>
          </a:p>
          <a:p>
            <a:r>
              <a:rPr lang="en-US" altLang="ko-KR" sz="1800" dirty="0"/>
              <a:t>Sort by</a:t>
            </a:r>
          </a:p>
          <a:p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F83E1-FF65-B6C4-AE22-209DDBE77571}"/>
              </a:ext>
            </a:extLst>
          </p:cNvPr>
          <p:cNvSpPr txBox="1"/>
          <p:nvPr/>
        </p:nvSpPr>
        <p:spPr>
          <a:xfrm>
            <a:off x="419092" y="3428691"/>
            <a:ext cx="11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Handlers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8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Piano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Note, Judgment, Play Scene, Dancer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781</Words>
  <Application>Microsoft Office PowerPoint</Application>
  <PresentationFormat>와이드스크린</PresentationFormat>
  <Paragraphs>266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Adobe Devanagari</vt:lpstr>
      <vt:lpstr>Arial</vt:lpstr>
      <vt:lpstr>Consolas</vt:lpstr>
      <vt:lpstr>Office 테마</vt:lpstr>
      <vt:lpstr>gosu-presentation</vt:lpstr>
      <vt:lpstr>Game Development</vt:lpstr>
      <vt:lpstr>The Go Programming Language</vt:lpstr>
      <vt:lpstr>Ebitengine</vt:lpstr>
      <vt:lpstr>How Game Runs</vt:lpstr>
      <vt:lpstr>General</vt:lpstr>
      <vt:lpstr>Flow of gosu</vt:lpstr>
      <vt:lpstr>Select Scene</vt:lpstr>
      <vt:lpstr>Piano</vt:lpstr>
      <vt:lpstr>Piano: Note Type</vt:lpstr>
      <vt:lpstr>Piano: Judgment</vt:lpstr>
      <vt:lpstr>Piano: Play Scene (1)</vt:lpstr>
      <vt:lpstr>Piano: Play Scene (2)</vt:lpstr>
      <vt:lpstr>Piano: Drawing Notes</vt:lpstr>
      <vt:lpstr>Piano: Drawing Notes</vt:lpstr>
      <vt:lpstr>Drum</vt:lpstr>
      <vt:lpstr>Drum: Note Type</vt:lpstr>
      <vt:lpstr>Drum: Judgment for Regular Note</vt:lpstr>
      <vt:lpstr>Drum: Judgment for Big Note</vt:lpstr>
      <vt:lpstr>Drum: Play Scene (1)</vt:lpstr>
      <vt:lpstr>Drum: Play Scene (2)</vt:lpstr>
      <vt:lpstr>Drum: Dancer</vt:lpstr>
      <vt:lpstr>Drum: Drawing Notes</vt:lpstr>
      <vt:lpstr>Extra</vt:lpstr>
      <vt:lpstr>Scroll Effect on Score</vt:lpstr>
      <vt:lpstr>Example: Scroll Effect on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정다훈</dc:creator>
  <cp:lastModifiedBy>정다훈</cp:lastModifiedBy>
  <cp:revision>289</cp:revision>
  <dcterms:created xsi:type="dcterms:W3CDTF">2022-10-18T02:11:40Z</dcterms:created>
  <dcterms:modified xsi:type="dcterms:W3CDTF">2022-10-18T09:51:33Z</dcterms:modified>
</cp:coreProperties>
</file>